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285" r:id="rId3"/>
    <p:sldId id="267" r:id="rId4"/>
    <p:sldId id="289" r:id="rId5"/>
    <p:sldId id="290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0"/>
  </p:normalViewPr>
  <p:slideViewPr>
    <p:cSldViewPr>
      <p:cViewPr varScale="1">
        <p:scale>
          <a:sx n="124" d="100"/>
          <a:sy n="124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1BC70-EEDB-4AC1-8D9A-949D5E2B161A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30636-FEF2-408B-A4E1-D5577DFF14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7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AB438929-440C-4783-A9FA-3F8183493E3B}" type="slidenum">
              <a:rPr kumimoji="0" lang="en-GB" b="0" smtClean="0">
                <a:latin typeface="Arial" charset="0"/>
              </a:rPr>
              <a:pPr/>
              <a:t>3</a:t>
            </a:fld>
            <a:endParaRPr kumimoji="0" lang="en-GB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FCD3148-1D04-4922-895B-327200AC0E62}" type="slidenum">
              <a:rPr kumimoji="0" lang="en-GB" b="0" smtClean="0">
                <a:latin typeface="Arial" charset="0"/>
              </a:rPr>
              <a:pPr/>
              <a:t>4</a:t>
            </a:fld>
            <a:endParaRPr kumimoji="0" lang="en-GB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12813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12813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4FCD3148-1D04-4922-895B-327200AC0E62}" type="slidenum">
              <a:rPr kumimoji="0" lang="en-GB" b="0" smtClean="0">
                <a:latin typeface="Arial" charset="0"/>
              </a:rPr>
              <a:pPr/>
              <a:t>5</a:t>
            </a:fld>
            <a:endParaRPr kumimoji="0" lang="en-GB" b="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699792" y="6329065"/>
            <a:ext cx="3672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buClr>
                <a:srgbClr val="009999"/>
              </a:buClr>
              <a:defRPr/>
            </a:pP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Official – Sensitive – Not for wider circulation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126876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3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61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37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45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58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44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994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87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34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66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4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45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841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302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89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39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2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3845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83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6288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12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4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6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15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77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CB9A-A53B-4AD4-89E7-1FC871AD333B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5FBE-9E22-459A-9F92-C12104F00A7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4" y="332656"/>
            <a:ext cx="9509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55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75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84213" y="908050"/>
            <a:ext cx="80645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rgbClr val="009999"/>
              </a:buClr>
              <a:buSzPct val="120000"/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Capital Investment Network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120000"/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Scottish Government </a:t>
            </a:r>
            <a:r>
              <a:rPr lang="en-GB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Health Update</a:t>
            </a:r>
            <a:endParaRPr lang="en-GB" sz="3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rgbClr val="009999"/>
              </a:buClr>
              <a:buSzPct val="120000"/>
            </a:pPr>
            <a:endParaRPr lang="en-GB" sz="3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rgbClr val="009999"/>
              </a:buClr>
              <a:buSzPct val="120000"/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Alan Morrison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rgbClr val="009999"/>
              </a:buClr>
              <a:buSzPct val="120000"/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Health Finance and Infrastructure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25000"/>
              </a:spcAft>
              <a:buClr>
                <a:srgbClr val="009999"/>
              </a:buClr>
              <a:buSzPct val="120000"/>
            </a:pPr>
            <a:r>
              <a:rPr lang="en-GB" sz="3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 May 2017</a:t>
            </a:r>
            <a:endParaRPr lang="en-GB" sz="3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3568" y="445314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chemeClr val="tx2"/>
                </a:solidFill>
                <a:latin typeface="Clan-News" panose="02000503030000020004" pitchFamily="2" charset="0"/>
              </a:rPr>
              <a:t>Capital</a:t>
            </a:r>
            <a:endParaRPr lang="en-GB" sz="2400" b="1" dirty="0">
              <a:solidFill>
                <a:schemeClr val="tx2"/>
              </a:solidFill>
              <a:latin typeface="Clan-News" panose="0200050303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5775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2016-17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A breakeven position has been delivered.</a:t>
            </a:r>
          </a:p>
          <a:p>
            <a:pPr marL="0" indent="0">
              <a:buFontTx/>
              <a:buNone/>
              <a:defRPr/>
            </a:pPr>
            <a:endParaRPr lang="en-GB" sz="2400" b="1" dirty="0"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2017-18</a:t>
            </a:r>
            <a:endParaRPr lang="en-GB" sz="2400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While the overall forecast has improved, there remains an over-commitment.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cs typeface="Arial" panose="020B0604020202020204" pitchFamily="34" charset="0"/>
              </a:rPr>
              <a:t>Planning for 2018-19 and beyond hampered by no confirmed budget beyond this year.</a:t>
            </a:r>
            <a:endParaRPr lang="en-GB" sz="2000" dirty="0" smtClean="0"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900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28650" y="1268413"/>
            <a:ext cx="7920038" cy="4370387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en-GB" sz="1800" b="1" dirty="0" smtClean="0">
                <a:latin typeface="Calibri" pitchFamily="34" charset="0"/>
                <a:cs typeface="Arial" pitchFamily="34" charset="0"/>
              </a:rPr>
              <a:t>Business Cases Considered since the last CIN</a:t>
            </a:r>
          </a:p>
          <a:p>
            <a:pPr marL="285750" lvl="0" indent="-285750" algn="just">
              <a:buFont typeface="Wingdings" pitchFamily="2" charset="2"/>
              <a:buChar char="§"/>
              <a:defRPr/>
            </a:pPr>
            <a:r>
              <a:rPr lang="en-GB" sz="2400" dirty="0"/>
              <a:t>NHS Dumfries and </a:t>
            </a:r>
            <a:r>
              <a:rPr lang="en-GB" sz="2400" dirty="0" smtClean="0"/>
              <a:t>Galloway – Cresswell - OBC </a:t>
            </a:r>
            <a:r>
              <a:rPr lang="en-GB" sz="2400" dirty="0"/>
              <a:t>Addendum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 smtClean="0"/>
              <a:t>NHS Forth Valley – </a:t>
            </a:r>
            <a:r>
              <a:rPr lang="en-GB" sz="2400" dirty="0"/>
              <a:t>Doune Health </a:t>
            </a:r>
            <a:r>
              <a:rPr lang="en-GB" sz="2400" dirty="0" smtClean="0"/>
              <a:t>Centre - </a:t>
            </a:r>
            <a:r>
              <a:rPr lang="en-GB" sz="2400" dirty="0"/>
              <a:t>OBC </a:t>
            </a:r>
            <a:endParaRPr lang="en-GB" sz="2400" dirty="0" smtClean="0"/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/>
              <a:t>NHS </a:t>
            </a:r>
            <a:r>
              <a:rPr lang="en-GB" sz="2400" dirty="0" smtClean="0"/>
              <a:t>Grampian - </a:t>
            </a:r>
            <a:r>
              <a:rPr lang="en-GB" sz="2400" dirty="0"/>
              <a:t>Laboratories Managed </a:t>
            </a:r>
            <a:r>
              <a:rPr lang="en-GB" sz="2400" dirty="0" smtClean="0"/>
              <a:t>Services– 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 smtClean="0"/>
              <a:t>NHS Greater Glasgow </a:t>
            </a:r>
            <a:r>
              <a:rPr lang="en-GB" sz="2400" dirty="0"/>
              <a:t>and Clyde - Mental </a:t>
            </a:r>
            <a:r>
              <a:rPr lang="en-GB" sz="2400" dirty="0" smtClean="0"/>
              <a:t>Health (DBFM)– 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/>
              <a:t>NHS Greater Glasgow </a:t>
            </a:r>
            <a:r>
              <a:rPr lang="en-GB" sz="2400" dirty="0" smtClean="0"/>
              <a:t>and </a:t>
            </a:r>
            <a:r>
              <a:rPr lang="en-GB" sz="2400" dirty="0"/>
              <a:t>Clyde – Rowanbank - 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 smtClean="0"/>
              <a:t>NHS </a:t>
            </a:r>
            <a:r>
              <a:rPr lang="en-GB" sz="2400" dirty="0"/>
              <a:t>Highland </a:t>
            </a:r>
            <a:r>
              <a:rPr lang="en-GB" sz="2400" dirty="0" smtClean="0"/>
              <a:t>– Skye/Lochalsh/West Ross - 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 smtClean="0"/>
              <a:t>NHS Lanarkshire - Monklands </a:t>
            </a:r>
            <a:r>
              <a:rPr lang="en-GB" sz="2400" dirty="0"/>
              <a:t>Replacement / Refurbishment Project -  </a:t>
            </a:r>
            <a:r>
              <a:rPr lang="en-GB" sz="2400" dirty="0" smtClean="0"/>
              <a:t>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/>
              <a:t>NHS Lothian – Redesign </a:t>
            </a:r>
            <a:r>
              <a:rPr lang="en-GB" sz="2400" dirty="0" smtClean="0"/>
              <a:t>Eye </a:t>
            </a:r>
            <a:r>
              <a:rPr lang="en-GB" sz="2400" dirty="0"/>
              <a:t>Services </a:t>
            </a:r>
            <a:r>
              <a:rPr lang="en-GB" sz="2400" dirty="0" smtClean="0"/>
              <a:t>inc </a:t>
            </a:r>
            <a:r>
              <a:rPr lang="en-GB" sz="2400" dirty="0"/>
              <a:t>Reprovision of </a:t>
            </a:r>
            <a:r>
              <a:rPr lang="en-GB" sz="2400" dirty="0" smtClean="0"/>
              <a:t>PAEP - </a:t>
            </a:r>
            <a:r>
              <a:rPr lang="en-GB" sz="2400" dirty="0"/>
              <a:t>IA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2400" dirty="0" smtClean="0"/>
              <a:t>The </a:t>
            </a:r>
            <a:r>
              <a:rPr lang="en-GB" sz="2400" dirty="0"/>
              <a:t>State </a:t>
            </a:r>
            <a:r>
              <a:rPr lang="en-GB" sz="2400" dirty="0" smtClean="0"/>
              <a:t>Hospital - </a:t>
            </a:r>
            <a:r>
              <a:rPr lang="en-GB" sz="2400" dirty="0"/>
              <a:t>Perimeter Security </a:t>
            </a:r>
            <a:r>
              <a:rPr lang="en-GB" sz="2400" dirty="0" smtClean="0"/>
              <a:t>System</a:t>
            </a:r>
            <a:r>
              <a:rPr lang="en-GB" sz="2400" dirty="0"/>
              <a:t> </a:t>
            </a:r>
            <a:r>
              <a:rPr lang="en-GB" sz="2400" dirty="0" smtClean="0"/>
              <a:t>– IA</a:t>
            </a:r>
            <a:endParaRPr lang="en-GB" sz="9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gray">
          <a:xfrm>
            <a:off x="1331640" y="260649"/>
            <a:ext cx="7564710" cy="720079"/>
          </a:xfrm>
          <a:prstGeom prst="rect">
            <a:avLst/>
          </a:prstGeom>
          <a:solidFill>
            <a:srgbClr val="000080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>
            <a:lvl1pPr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Capital Investment Group Activity</a:t>
            </a:r>
            <a:endParaRPr lang="en-GB" sz="24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28650" y="1268413"/>
            <a:ext cx="7920038" cy="518492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1800" b="1" dirty="0" smtClean="0">
                <a:latin typeface="Calibri" pitchFamily="34" charset="0"/>
                <a:cs typeface="Arial" pitchFamily="34" charset="0"/>
              </a:rPr>
              <a:t>Regional Planning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All business cases will need to consider the regional impact of the delivery of services.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Process is still be developed, but it is likely that we would look for sign off from the Regional Implementation Lead.</a:t>
            </a: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endParaRPr lang="en-GB" sz="1800" b="1" dirty="0" smtClean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1800" b="1" dirty="0" smtClean="0">
                <a:latin typeface="Calibri" pitchFamily="34" charset="0"/>
                <a:cs typeface="Arial" pitchFamily="34" charset="0"/>
              </a:rPr>
              <a:t>Community Right to Buy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The Royal Hospital for Sick Children is subject to a Community Right to Buy bid.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Legislation recently updated to extend the right to buy to urban areas.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Not the first, but the biggest and most complicated to date.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Main risk to NHS Lothian’s position is the impact of delay.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1800" b="1" dirty="0" smtClean="0">
                <a:latin typeface="Calibri" pitchFamily="34" charset="0"/>
                <a:cs typeface="Arial" pitchFamily="34" charset="0"/>
              </a:rPr>
              <a:t>State of The Estate Report 2016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Publication date waiting to be confirmed, but now likely in July.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Broad consistency in the overall message.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endParaRPr lang="en-GB" sz="1800" dirty="0" smtClean="0">
              <a:latin typeface="Calibri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 smtClean="0">
              <a:latin typeface="Calibri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endParaRPr lang="en-GB" sz="9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219" name="Rectangle 7"/>
          <p:cNvSpPr txBox="1">
            <a:spLocks noChangeArrowheads="1"/>
          </p:cNvSpPr>
          <p:nvPr/>
        </p:nvSpPr>
        <p:spPr bwMode="gray">
          <a:xfrm>
            <a:off x="1331640" y="260649"/>
            <a:ext cx="7564710" cy="720079"/>
          </a:xfrm>
          <a:prstGeom prst="rect">
            <a:avLst/>
          </a:prstGeom>
          <a:solidFill>
            <a:srgbClr val="000080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>
            <a:lvl1pPr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sz="2400" dirty="0">
                <a:solidFill>
                  <a:schemeClr val="bg1"/>
                </a:solidFill>
                <a:latin typeface="Arial" charset="0"/>
                <a:cs typeface="Arial" charset="0"/>
              </a:rPr>
              <a:t>General Issues</a:t>
            </a:r>
          </a:p>
        </p:txBody>
      </p:sp>
    </p:spTree>
    <p:extLst>
      <p:ext uri="{BB962C8B-B14F-4D97-AF65-F5344CB8AC3E}">
        <p14:creationId xmlns:p14="http://schemas.microsoft.com/office/powerpoint/2010/main" val="32321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28650" y="1268413"/>
            <a:ext cx="7920038" cy="518492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1800" b="1" dirty="0" smtClean="0">
                <a:latin typeface="Calibri" pitchFamily="34" charset="0"/>
                <a:cs typeface="Arial" pitchFamily="34" charset="0"/>
              </a:rPr>
              <a:t>GP Premises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Short Life Working Group has presented the report to the Cabinet Secretary.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 smtClean="0">
                <a:latin typeface="Calibri" pitchFamily="34" charset="0"/>
                <a:cs typeface="Arial" pitchFamily="34" charset="0"/>
              </a:rPr>
              <a:t>Implementation Group now working on implementing the recommendations.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1800" b="1" dirty="0">
                <a:latin typeface="Calibri" pitchFamily="34" charset="0"/>
                <a:cs typeface="Arial" pitchFamily="34" charset="0"/>
              </a:rPr>
              <a:t>Edinburgh Schools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/>
              <a:t>On 9 February 2017, an independent report commissioned by the City of Edinburgh Council, was published into the closure of 17 schools. </a:t>
            </a:r>
            <a:endParaRPr lang="en-GB" sz="1800" dirty="0" smtClean="0"/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GB" sz="1800" dirty="0"/>
              <a:t>On the same day SFT wrote to public bodies alerting them to the report and the main conclusions of the report. </a:t>
            </a:r>
            <a:endParaRPr lang="en-GB" sz="1800" dirty="0" smtClean="0"/>
          </a:p>
          <a:p>
            <a:pPr marL="285750" lvl="0" indent="-285750" algn="just">
              <a:buFont typeface="Wingdings" pitchFamily="2" charset="2"/>
              <a:buChar char="§"/>
              <a:defRPr/>
            </a:pPr>
            <a:r>
              <a:rPr lang="en-GB" sz="1800" dirty="0"/>
              <a:t>NHS Boards continue to manage this issue and if any issues are identified then appropriate remedial works and management of the position </a:t>
            </a:r>
            <a:r>
              <a:rPr lang="en-GB" sz="1800" dirty="0" smtClean="0"/>
              <a:t>is progressed.</a:t>
            </a:r>
          </a:p>
          <a:p>
            <a:pPr marL="285750" lvl="0" indent="-285750" algn="just">
              <a:buFont typeface="Wingdings" pitchFamily="2" charset="2"/>
              <a:buChar char="§"/>
              <a:defRPr/>
            </a:pPr>
            <a:r>
              <a:rPr lang="en-GB" sz="1800" dirty="0"/>
              <a:t>The relevant health facilities are all operational and timely survey work must be balanced against any disruption to essential service </a:t>
            </a:r>
            <a:r>
              <a:rPr lang="en-GB" sz="1800" dirty="0" smtClean="0"/>
              <a:t>provision</a:t>
            </a:r>
            <a:r>
              <a:rPr lang="en-GB" sz="1800" dirty="0"/>
              <a:t>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 smtClean="0"/>
          </a:p>
          <a:p>
            <a:pPr algn="just">
              <a:defRPr/>
            </a:pPr>
            <a:endParaRPr lang="en-GB" sz="1800" dirty="0" smtClean="0">
              <a:latin typeface="Calibri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 smtClean="0">
              <a:latin typeface="Calibri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endParaRPr lang="en-GB" sz="1800" dirty="0">
              <a:latin typeface="Calibri" pitchFamily="34" charset="0"/>
              <a:cs typeface="Arial" pitchFamily="34" charset="0"/>
            </a:endParaRPr>
          </a:p>
          <a:p>
            <a:pPr algn="just">
              <a:defRPr/>
            </a:pPr>
            <a:endParaRPr lang="en-GB" sz="9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219" name="Rectangle 7"/>
          <p:cNvSpPr txBox="1">
            <a:spLocks noChangeArrowheads="1"/>
          </p:cNvSpPr>
          <p:nvPr/>
        </p:nvSpPr>
        <p:spPr bwMode="gray">
          <a:xfrm>
            <a:off x="1331640" y="260649"/>
            <a:ext cx="7564710" cy="720079"/>
          </a:xfrm>
          <a:prstGeom prst="rect">
            <a:avLst/>
          </a:prstGeom>
          <a:solidFill>
            <a:srgbClr val="000080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>
            <a:lvl1pPr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01688">
              <a:defRPr kumimoji="1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01688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hlink"/>
              </a:buClr>
              <a:buSzPct val="120000"/>
              <a:defRPr kumimoji="1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sz="2400" dirty="0">
                <a:solidFill>
                  <a:schemeClr val="bg1"/>
                </a:solidFill>
                <a:latin typeface="Arial" charset="0"/>
                <a:cs typeface="Arial" charset="0"/>
              </a:rPr>
              <a:t>General Issues</a:t>
            </a:r>
          </a:p>
        </p:txBody>
      </p:sp>
    </p:spTree>
    <p:extLst>
      <p:ext uri="{BB962C8B-B14F-4D97-AF65-F5344CB8AC3E}">
        <p14:creationId xmlns:p14="http://schemas.microsoft.com/office/powerpoint/2010/main" val="3247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cottish Government White">
  <a:themeElements>
    <a:clrScheme name="Scottish Government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ottish Government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0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25000"/>
          </a:spcAft>
          <a:buClr>
            <a:schemeClr val="hlink"/>
          </a:buClr>
          <a:buSzPct val="120000"/>
          <a:buFontTx/>
          <a:buNone/>
          <a:tabLst/>
          <a:defRPr kumimoji="1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0" cap="flat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2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25000"/>
          </a:spcAft>
          <a:buClr>
            <a:schemeClr val="hlink"/>
          </a:buClr>
          <a:buSzPct val="120000"/>
          <a:buFontTx/>
          <a:buNone/>
          <a:tabLst/>
          <a:defRPr kumimoji="1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Scottish Government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ottish Government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ottish Government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1683</TotalTime>
  <Words>400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Scottish Government White</vt:lpstr>
      <vt:lpstr>PowerPoint Presentation</vt:lpstr>
      <vt:lpstr>Capital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U418060</dc:creator>
  <cp:lastModifiedBy>u415280</cp:lastModifiedBy>
  <cp:revision>74</cp:revision>
  <dcterms:created xsi:type="dcterms:W3CDTF">2016-09-06T11:08:20Z</dcterms:created>
  <dcterms:modified xsi:type="dcterms:W3CDTF">2017-05-05T16:36:43Z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A15374462</vt:lpwstr>
  </property>
  <property fmtid="{D5CDD505-2E9C-101B-9397-08002B2CF9AE}" pid="4" name="Objective-Title">
    <vt:lpwstr>2016-17 - NHS Directors of Finance (DoF) Meeting - 15 September 2016 - Chair's Slides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2016-09-13T08:41:30Z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2016-09-28T06:06:21Z</vt:filetime>
  </property>
  <property fmtid="{D5CDD505-2E9C-101B-9397-08002B2CF9AE}" pid="11" name="Objective-Owner">
    <vt:lpwstr>Wilkinson, Claire C (U414571)</vt:lpwstr>
  </property>
  <property fmtid="{D5CDD505-2E9C-101B-9397-08002B2CF9AE}" pid="12" name="Objective-Path">
    <vt:lpwstr>Objective Global Folder:SG File Plan:Health, nutrition and care:National Health Service (NHS):NHS management:Committees and groups: NHS management:NHS Directors of Finance (DOF): Papers and minutes: 2013-2018:</vt:lpwstr>
  </property>
  <property fmtid="{D5CDD505-2E9C-101B-9397-08002B2CF9AE}" pid="13" name="Objective-Parent">
    <vt:lpwstr>NHS Directors of Finance (DOF): Papers and minutes: 2013-2018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0.14</vt:lpwstr>
  </property>
  <property fmtid="{D5CDD505-2E9C-101B-9397-08002B2CF9AE}" pid="16" name="Objective-VersionNumber">
    <vt:i4>14</vt:i4>
  </property>
  <property fmtid="{D5CDD505-2E9C-101B-9397-08002B2CF9AE}" pid="17" name="Objective-VersionComment">
    <vt:lpwstr>
    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