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8"/>
  </p:notesMasterIdLst>
  <p:sldIdLst>
    <p:sldId id="285" r:id="rId3"/>
    <p:sldId id="267" r:id="rId4"/>
    <p:sldId id="289" r:id="rId5"/>
    <p:sldId id="290" r:id="rId6"/>
    <p:sldId id="29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 autoAdjust="0"/>
    <p:restoredTop sz="94660"/>
  </p:normalViewPr>
  <p:slideViewPr>
    <p:cSldViewPr>
      <p:cViewPr varScale="1">
        <p:scale>
          <a:sx n="124" d="100"/>
          <a:sy n="124" d="100"/>
        </p:scale>
        <p:origin x="-31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11BC70-EEDB-4AC1-8D9A-949D5E2B161A}" type="datetimeFigureOut">
              <a:rPr lang="en-GB" smtClean="0"/>
              <a:t>05/05/2017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C30636-FEF2-408B-A4E1-D5577DFF141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672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 kumimoji="1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defTabSz="912813">
              <a:defRPr kumimoji="1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defTabSz="912813">
              <a:defRPr kumimoji="1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defTabSz="912813">
              <a:defRPr kumimoji="1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defTabSz="912813">
              <a:defRPr kumimoji="1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defTabSz="912813" eaLnBrk="0" fontAlgn="base" hangingPunct="0">
              <a:spcBef>
                <a:spcPct val="20000"/>
              </a:spcBef>
              <a:spcAft>
                <a:spcPct val="25000"/>
              </a:spcAft>
              <a:buClr>
                <a:schemeClr val="hlink"/>
              </a:buClr>
              <a:buSzPct val="120000"/>
              <a:defRPr kumimoji="1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defTabSz="912813" eaLnBrk="0" fontAlgn="base" hangingPunct="0">
              <a:spcBef>
                <a:spcPct val="20000"/>
              </a:spcBef>
              <a:spcAft>
                <a:spcPct val="25000"/>
              </a:spcAft>
              <a:buClr>
                <a:schemeClr val="hlink"/>
              </a:buClr>
              <a:buSzPct val="120000"/>
              <a:defRPr kumimoji="1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defTabSz="912813" eaLnBrk="0" fontAlgn="base" hangingPunct="0">
              <a:spcBef>
                <a:spcPct val="20000"/>
              </a:spcBef>
              <a:spcAft>
                <a:spcPct val="25000"/>
              </a:spcAft>
              <a:buClr>
                <a:schemeClr val="hlink"/>
              </a:buClr>
              <a:buSzPct val="120000"/>
              <a:defRPr kumimoji="1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defTabSz="912813" eaLnBrk="0" fontAlgn="base" hangingPunct="0">
              <a:spcBef>
                <a:spcPct val="20000"/>
              </a:spcBef>
              <a:spcAft>
                <a:spcPct val="25000"/>
              </a:spcAft>
              <a:buClr>
                <a:schemeClr val="hlink"/>
              </a:buClr>
              <a:buSzPct val="120000"/>
              <a:defRPr kumimoji="1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fld id="{AB438929-440C-4783-A9FA-3F8183493E3B}" type="slidenum">
              <a:rPr kumimoji="0" lang="en-GB" b="0" smtClean="0">
                <a:latin typeface="Arial" charset="0"/>
              </a:rPr>
              <a:pPr/>
              <a:t>3</a:t>
            </a:fld>
            <a:endParaRPr kumimoji="0" lang="en-GB" b="0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 kumimoji="1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defTabSz="912813">
              <a:defRPr kumimoji="1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defTabSz="912813">
              <a:defRPr kumimoji="1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defTabSz="912813">
              <a:defRPr kumimoji="1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defTabSz="912813">
              <a:defRPr kumimoji="1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defTabSz="912813" eaLnBrk="0" fontAlgn="base" hangingPunct="0">
              <a:spcBef>
                <a:spcPct val="20000"/>
              </a:spcBef>
              <a:spcAft>
                <a:spcPct val="25000"/>
              </a:spcAft>
              <a:buClr>
                <a:schemeClr val="hlink"/>
              </a:buClr>
              <a:buSzPct val="120000"/>
              <a:defRPr kumimoji="1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defTabSz="912813" eaLnBrk="0" fontAlgn="base" hangingPunct="0">
              <a:spcBef>
                <a:spcPct val="20000"/>
              </a:spcBef>
              <a:spcAft>
                <a:spcPct val="25000"/>
              </a:spcAft>
              <a:buClr>
                <a:schemeClr val="hlink"/>
              </a:buClr>
              <a:buSzPct val="120000"/>
              <a:defRPr kumimoji="1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defTabSz="912813" eaLnBrk="0" fontAlgn="base" hangingPunct="0">
              <a:spcBef>
                <a:spcPct val="20000"/>
              </a:spcBef>
              <a:spcAft>
                <a:spcPct val="25000"/>
              </a:spcAft>
              <a:buClr>
                <a:schemeClr val="hlink"/>
              </a:buClr>
              <a:buSzPct val="120000"/>
              <a:defRPr kumimoji="1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defTabSz="912813" eaLnBrk="0" fontAlgn="base" hangingPunct="0">
              <a:spcBef>
                <a:spcPct val="20000"/>
              </a:spcBef>
              <a:spcAft>
                <a:spcPct val="25000"/>
              </a:spcAft>
              <a:buClr>
                <a:schemeClr val="hlink"/>
              </a:buClr>
              <a:buSzPct val="120000"/>
              <a:defRPr kumimoji="1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fld id="{4FCD3148-1D04-4922-895B-327200AC0E62}" type="slidenum">
              <a:rPr kumimoji="0" lang="en-GB" b="0" smtClean="0">
                <a:latin typeface="Arial" charset="0"/>
              </a:rPr>
              <a:pPr/>
              <a:t>4</a:t>
            </a:fld>
            <a:endParaRPr kumimoji="0" lang="en-GB" b="0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 kumimoji="1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defTabSz="912813">
              <a:defRPr kumimoji="1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defTabSz="912813">
              <a:defRPr kumimoji="1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defTabSz="912813">
              <a:defRPr kumimoji="1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defTabSz="912813">
              <a:defRPr kumimoji="1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defTabSz="912813" eaLnBrk="0" fontAlgn="base" hangingPunct="0">
              <a:spcBef>
                <a:spcPct val="20000"/>
              </a:spcBef>
              <a:spcAft>
                <a:spcPct val="25000"/>
              </a:spcAft>
              <a:buClr>
                <a:schemeClr val="hlink"/>
              </a:buClr>
              <a:buSzPct val="120000"/>
              <a:defRPr kumimoji="1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defTabSz="912813" eaLnBrk="0" fontAlgn="base" hangingPunct="0">
              <a:spcBef>
                <a:spcPct val="20000"/>
              </a:spcBef>
              <a:spcAft>
                <a:spcPct val="25000"/>
              </a:spcAft>
              <a:buClr>
                <a:schemeClr val="hlink"/>
              </a:buClr>
              <a:buSzPct val="120000"/>
              <a:defRPr kumimoji="1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defTabSz="912813" eaLnBrk="0" fontAlgn="base" hangingPunct="0">
              <a:spcBef>
                <a:spcPct val="20000"/>
              </a:spcBef>
              <a:spcAft>
                <a:spcPct val="25000"/>
              </a:spcAft>
              <a:buClr>
                <a:schemeClr val="hlink"/>
              </a:buClr>
              <a:buSzPct val="120000"/>
              <a:defRPr kumimoji="1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defTabSz="912813" eaLnBrk="0" fontAlgn="base" hangingPunct="0">
              <a:spcBef>
                <a:spcPct val="20000"/>
              </a:spcBef>
              <a:spcAft>
                <a:spcPct val="25000"/>
              </a:spcAft>
              <a:buClr>
                <a:schemeClr val="hlink"/>
              </a:buClr>
              <a:buSzPct val="120000"/>
              <a:defRPr kumimoji="1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fld id="{4FCD3148-1D04-4922-895B-327200AC0E62}" type="slidenum">
              <a:rPr kumimoji="0" lang="en-GB" b="0" smtClean="0">
                <a:latin typeface="Arial" charset="0"/>
              </a:rPr>
              <a:pPr/>
              <a:t>5</a:t>
            </a:fld>
            <a:endParaRPr kumimoji="0" lang="en-GB" b="0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CB9A-A53B-4AD4-89E7-1FC871AD333B}" type="datetimeFigureOut">
              <a:rPr lang="en-GB" smtClean="0"/>
              <a:t>05/05/2017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5FBE-9E22-459A-9F92-C12104F00A78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2699792" y="6329065"/>
            <a:ext cx="367240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25000"/>
              </a:spcAft>
              <a:buClr>
                <a:schemeClr val="hlink"/>
              </a:buClr>
              <a:buSzPct val="120000"/>
              <a:defRPr kumimoji="1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25000"/>
              </a:spcAft>
              <a:buClr>
                <a:schemeClr val="hlink"/>
              </a:buClr>
              <a:buSzPct val="120000"/>
              <a:defRPr kumimoji="1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25000"/>
              </a:spcAft>
              <a:buClr>
                <a:schemeClr val="hlink"/>
              </a:buClr>
              <a:buSzPct val="120000"/>
              <a:defRPr kumimoji="1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25000"/>
              </a:spcAft>
              <a:buClr>
                <a:schemeClr val="hlink"/>
              </a:buClr>
              <a:buSzPct val="120000"/>
              <a:defRPr kumimoji="1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>
              <a:buClr>
                <a:srgbClr val="009999"/>
              </a:buClr>
              <a:defRPr/>
            </a:pPr>
            <a:r>
              <a:rPr lang="en-GB" sz="1400" dirty="0" smtClean="0">
                <a:solidFill>
                  <a:srgbClr val="000000"/>
                </a:solidFill>
                <a:latin typeface="+mn-lt"/>
              </a:rPr>
              <a:t>Official – Sensitive – Not for wider circulation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0" y="126876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1939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CB9A-A53B-4AD4-89E7-1FC871AD333B}" type="datetimeFigureOut">
              <a:rPr lang="en-GB" smtClean="0"/>
              <a:t>05/05/2017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5FBE-9E22-459A-9F92-C12104F00A7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661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CB9A-A53B-4AD4-89E7-1FC871AD333B}" type="datetimeFigureOut">
              <a:rPr lang="en-GB" smtClean="0"/>
              <a:t>05/05/2017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5FBE-9E22-459A-9F92-C12104F00A7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2377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2453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36587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544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19945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35873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7346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6669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343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CB9A-A53B-4AD4-89E7-1FC871AD333B}" type="datetimeFigureOut">
              <a:rPr lang="en-GB" smtClean="0"/>
              <a:t>05/05/2017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5FBE-9E22-459A-9F92-C12104F00A7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04528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558416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93023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7895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9394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9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928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1"/>
            <a:ext cx="8229600" cy="4525963"/>
          </a:xfrm>
        </p:spPr>
        <p:txBody>
          <a:bodyPr/>
          <a:lstStyle/>
          <a:p>
            <a:pPr lvl="0"/>
            <a:endParaRPr lang="en-GB" noProof="0" dirty="0" smtClean="0"/>
          </a:p>
        </p:txBody>
      </p:sp>
    </p:spTree>
    <p:extLst>
      <p:ext uri="{BB962C8B-B14F-4D97-AF65-F5344CB8AC3E}">
        <p14:creationId xmlns:p14="http://schemas.microsoft.com/office/powerpoint/2010/main" val="3938452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CB9A-A53B-4AD4-89E7-1FC871AD333B}" type="datetimeFigureOut">
              <a:rPr lang="en-GB" smtClean="0"/>
              <a:t>05/05/2017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5FBE-9E22-459A-9F92-C12104F00A7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7834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CB9A-A53B-4AD4-89E7-1FC871AD333B}" type="datetimeFigureOut">
              <a:rPr lang="en-GB" smtClean="0"/>
              <a:t>05/05/2017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5FBE-9E22-459A-9F92-C12104F00A78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0" y="162880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588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CB9A-A53B-4AD4-89E7-1FC871AD333B}" type="datetimeFigureOut">
              <a:rPr lang="en-GB" smtClean="0"/>
              <a:t>05/05/2017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5FBE-9E22-459A-9F92-C12104F00A7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8124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CB9A-A53B-4AD4-89E7-1FC871AD333B}" type="datetimeFigureOut">
              <a:rPr lang="en-GB" smtClean="0"/>
              <a:t>05/05/2017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5FBE-9E22-459A-9F92-C12104F00A7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2475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CB9A-A53B-4AD4-89E7-1FC871AD333B}" type="datetimeFigureOut">
              <a:rPr lang="en-GB" smtClean="0"/>
              <a:t>05/05/2017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5FBE-9E22-459A-9F92-C12104F00A7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667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CB9A-A53B-4AD4-89E7-1FC871AD333B}" type="datetimeFigureOut">
              <a:rPr lang="en-GB" smtClean="0"/>
              <a:t>05/05/2017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5FBE-9E22-459A-9F92-C12104F00A7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1152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CB9A-A53B-4AD4-89E7-1FC871AD333B}" type="datetimeFigureOut">
              <a:rPr lang="en-GB" smtClean="0"/>
              <a:t>05/05/2017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5FBE-9E22-459A-9F92-C12104F00A7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5775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8CB9A-A53B-4AD4-89E7-1FC871AD333B}" type="datetimeFigureOut">
              <a:rPr lang="en-GB" smtClean="0"/>
              <a:t>05/05/2017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25FBE-9E22-459A-9F92-C12104F00A78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054" y="332656"/>
            <a:ext cx="950913" cy="71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3554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72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7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97546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84213" y="908050"/>
            <a:ext cx="8064500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25000"/>
              </a:spcAft>
              <a:buClr>
                <a:schemeClr val="hlink"/>
              </a:buClr>
              <a:buSzPct val="120000"/>
              <a:defRPr kumimoji="1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25000"/>
              </a:spcAft>
              <a:buClr>
                <a:schemeClr val="hlink"/>
              </a:buClr>
              <a:buSzPct val="120000"/>
              <a:defRPr kumimoji="1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25000"/>
              </a:spcAft>
              <a:buClr>
                <a:schemeClr val="hlink"/>
              </a:buClr>
              <a:buSzPct val="120000"/>
              <a:defRPr kumimoji="1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25000"/>
              </a:spcAft>
              <a:buClr>
                <a:schemeClr val="hlink"/>
              </a:buClr>
              <a:buSzPct val="120000"/>
              <a:defRPr kumimoji="1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0" fontAlgn="base" hangingPunct="0">
              <a:spcBef>
                <a:spcPct val="20000"/>
              </a:spcBef>
              <a:spcAft>
                <a:spcPct val="25000"/>
              </a:spcAft>
              <a:buClr>
                <a:srgbClr val="009999"/>
              </a:buClr>
              <a:buSzPct val="120000"/>
            </a:pPr>
            <a:r>
              <a:rPr lang="en-GB" sz="32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Capital Investment Network</a:t>
            </a:r>
          </a:p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999"/>
              </a:buClr>
              <a:buSzPct val="120000"/>
            </a:pPr>
            <a:r>
              <a:rPr lang="en-GB" sz="32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Scottish Government </a:t>
            </a:r>
            <a:r>
              <a:rPr lang="en-GB" sz="32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Health Update</a:t>
            </a:r>
            <a:endParaRPr lang="en-GB" sz="3200" dirty="0">
              <a:solidFill>
                <a:srgbClr val="00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 eaLnBrk="0" fontAlgn="base" hangingPunct="0">
              <a:spcBef>
                <a:spcPct val="20000"/>
              </a:spcBef>
              <a:spcAft>
                <a:spcPct val="25000"/>
              </a:spcAft>
              <a:buClr>
                <a:srgbClr val="009999"/>
              </a:buClr>
              <a:buSzPct val="120000"/>
            </a:pPr>
            <a:endParaRPr lang="en-GB" sz="3200" dirty="0">
              <a:solidFill>
                <a:srgbClr val="00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 eaLnBrk="0" fontAlgn="base" hangingPunct="0">
              <a:spcBef>
                <a:spcPct val="20000"/>
              </a:spcBef>
              <a:spcAft>
                <a:spcPct val="25000"/>
              </a:spcAft>
              <a:buClr>
                <a:srgbClr val="009999"/>
              </a:buClr>
              <a:buSzPct val="120000"/>
            </a:pPr>
            <a:r>
              <a:rPr lang="en-GB" sz="32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Alan Morrison</a:t>
            </a:r>
          </a:p>
          <a:p>
            <a:pPr algn="ctr" eaLnBrk="0" fontAlgn="base" hangingPunct="0">
              <a:spcBef>
                <a:spcPct val="20000"/>
              </a:spcBef>
              <a:spcAft>
                <a:spcPct val="25000"/>
              </a:spcAft>
              <a:buClr>
                <a:srgbClr val="009999"/>
              </a:buClr>
              <a:buSzPct val="120000"/>
            </a:pPr>
            <a:r>
              <a:rPr lang="en-GB" sz="32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Health Finance and Infrastructure </a:t>
            </a:r>
          </a:p>
          <a:p>
            <a:pPr algn="ctr" eaLnBrk="0" fontAlgn="base" hangingPunct="0">
              <a:spcBef>
                <a:spcPct val="20000"/>
              </a:spcBef>
              <a:spcAft>
                <a:spcPct val="25000"/>
              </a:spcAft>
              <a:buClr>
                <a:srgbClr val="009999"/>
              </a:buClr>
              <a:buSzPct val="120000"/>
            </a:pPr>
            <a:r>
              <a:rPr lang="en-GB" sz="32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 May 2017</a:t>
            </a:r>
            <a:endParaRPr lang="en-GB" sz="3200" dirty="0">
              <a:solidFill>
                <a:srgbClr val="00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15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83568" y="445314"/>
            <a:ext cx="8229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b="1" dirty="0" smtClean="0">
                <a:solidFill>
                  <a:schemeClr val="tx2"/>
                </a:solidFill>
                <a:latin typeface="Clan-News" panose="02000503030000020004" pitchFamily="2" charset="0"/>
              </a:rPr>
              <a:t>Capital</a:t>
            </a:r>
            <a:endParaRPr lang="en-GB" sz="2400" b="1" dirty="0">
              <a:solidFill>
                <a:schemeClr val="tx2"/>
              </a:solidFill>
              <a:latin typeface="Clan-News" panose="0200050303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857750"/>
          </a:xfrm>
        </p:spPr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en-GB" sz="2400" b="1" dirty="0" smtClean="0">
                <a:cs typeface="Arial" panose="020B0604020202020204" pitchFamily="34" charset="0"/>
              </a:rPr>
              <a:t>2016-17 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GB" sz="2400" dirty="0" smtClean="0">
                <a:cs typeface="Arial" panose="020B0604020202020204" pitchFamily="34" charset="0"/>
              </a:rPr>
              <a:t>A breakeven position has been delivered.</a:t>
            </a:r>
          </a:p>
          <a:p>
            <a:pPr marL="0" indent="0">
              <a:buFontTx/>
              <a:buNone/>
              <a:defRPr/>
            </a:pPr>
            <a:endParaRPr lang="en-GB" sz="2400" b="1" dirty="0">
              <a:cs typeface="Arial" panose="020B0604020202020204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en-GB" sz="2400" b="1" dirty="0" smtClean="0">
                <a:cs typeface="Arial" panose="020B0604020202020204" pitchFamily="34" charset="0"/>
              </a:rPr>
              <a:t>2017-18</a:t>
            </a:r>
            <a:endParaRPr lang="en-GB" sz="2400" dirty="0" smtClean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GB" sz="2400" dirty="0" smtClean="0">
                <a:cs typeface="Arial" panose="020B0604020202020204" pitchFamily="34" charset="0"/>
              </a:rPr>
              <a:t>While the overall forecast has improved, there remains an over-commitment.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GB" sz="2400" dirty="0" smtClean="0">
                <a:cs typeface="Arial" panose="020B0604020202020204" pitchFamily="34" charset="0"/>
              </a:rPr>
              <a:t>Planning for 2018-19 and beyond hampered by no confirmed budget beyond this year.</a:t>
            </a:r>
            <a:endParaRPr lang="en-GB" sz="2000" dirty="0" smtClean="0">
              <a:cs typeface="Arial" panose="020B0604020202020204" pitchFamily="34" charset="0"/>
            </a:endParaRPr>
          </a:p>
          <a:p>
            <a:pPr marL="0" indent="0">
              <a:buFontTx/>
              <a:buNone/>
              <a:defRPr/>
            </a:pPr>
            <a:endParaRPr lang="en-GB" sz="2000" dirty="0" smtClean="0"/>
          </a:p>
          <a:p>
            <a:pPr>
              <a:defRPr/>
            </a:pPr>
            <a:endParaRPr lang="en-GB" sz="2000" dirty="0" smtClean="0"/>
          </a:p>
          <a:p>
            <a:pPr>
              <a:defRPr/>
            </a:pP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379000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628650" y="1268413"/>
            <a:ext cx="7920038" cy="4370387"/>
          </a:xfrm>
        </p:spPr>
        <p:txBody>
          <a:bodyPr>
            <a:normAutofit fontScale="92500"/>
          </a:bodyPr>
          <a:lstStyle/>
          <a:p>
            <a:pPr algn="just">
              <a:defRPr/>
            </a:pPr>
            <a:r>
              <a:rPr lang="en-GB" sz="1800" b="1" dirty="0" smtClean="0">
                <a:latin typeface="Calibri" pitchFamily="34" charset="0"/>
                <a:cs typeface="Arial" pitchFamily="34" charset="0"/>
              </a:rPr>
              <a:t>Business Cases Considered since the last CIN</a:t>
            </a:r>
          </a:p>
          <a:p>
            <a:pPr marL="285750" lvl="0" indent="-285750" algn="just">
              <a:buFont typeface="Wingdings" pitchFamily="2" charset="2"/>
              <a:buChar char="§"/>
              <a:defRPr/>
            </a:pPr>
            <a:r>
              <a:rPr lang="en-GB" sz="2400" dirty="0"/>
              <a:t>NHS Dumfries and </a:t>
            </a:r>
            <a:r>
              <a:rPr lang="en-GB" sz="2400" dirty="0" smtClean="0"/>
              <a:t>Galloway – Cresswell - OBC </a:t>
            </a:r>
            <a:r>
              <a:rPr lang="en-GB" sz="2400" dirty="0"/>
              <a:t>Addendum</a:t>
            </a:r>
          </a:p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en-GB" sz="2400" dirty="0" smtClean="0"/>
              <a:t>NHS Forth Valley – </a:t>
            </a:r>
            <a:r>
              <a:rPr lang="en-GB" sz="2400" dirty="0"/>
              <a:t>Doune Health </a:t>
            </a:r>
            <a:r>
              <a:rPr lang="en-GB" sz="2400" dirty="0" smtClean="0"/>
              <a:t>Centre - </a:t>
            </a:r>
            <a:r>
              <a:rPr lang="en-GB" sz="2400" dirty="0"/>
              <a:t>OBC </a:t>
            </a:r>
            <a:endParaRPr lang="en-GB" sz="2400" dirty="0" smtClean="0"/>
          </a:p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en-GB" sz="2400" dirty="0"/>
              <a:t>NHS </a:t>
            </a:r>
            <a:r>
              <a:rPr lang="en-GB" sz="2400" dirty="0" smtClean="0"/>
              <a:t>Grampian - </a:t>
            </a:r>
            <a:r>
              <a:rPr lang="en-GB" sz="2400" dirty="0"/>
              <a:t>Laboratories Managed </a:t>
            </a:r>
            <a:r>
              <a:rPr lang="en-GB" sz="2400" dirty="0" smtClean="0"/>
              <a:t>Services– IA</a:t>
            </a:r>
          </a:p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en-GB" sz="2400" dirty="0" smtClean="0"/>
              <a:t>NHS Greater Glasgow </a:t>
            </a:r>
            <a:r>
              <a:rPr lang="en-GB" sz="2400" dirty="0"/>
              <a:t>and Clyde - Mental </a:t>
            </a:r>
            <a:r>
              <a:rPr lang="en-GB" sz="2400" dirty="0" smtClean="0"/>
              <a:t>Health (DBFM)– IA</a:t>
            </a:r>
          </a:p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en-GB" sz="2400" dirty="0"/>
              <a:t>NHS Greater Glasgow </a:t>
            </a:r>
            <a:r>
              <a:rPr lang="en-GB" sz="2400" dirty="0" smtClean="0"/>
              <a:t>and </a:t>
            </a:r>
            <a:r>
              <a:rPr lang="en-GB" sz="2400" dirty="0"/>
              <a:t>Clyde – Rowanbank - IA</a:t>
            </a:r>
          </a:p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en-GB" sz="2400" dirty="0" smtClean="0"/>
              <a:t>NHS </a:t>
            </a:r>
            <a:r>
              <a:rPr lang="en-GB" sz="2400" dirty="0"/>
              <a:t>Highland </a:t>
            </a:r>
            <a:r>
              <a:rPr lang="en-GB" sz="2400" dirty="0" smtClean="0"/>
              <a:t>– Skye/Lochalsh/West Ross - IA</a:t>
            </a:r>
          </a:p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en-GB" sz="2400" dirty="0" smtClean="0"/>
              <a:t>NHS Lanarkshire - Monklands </a:t>
            </a:r>
            <a:r>
              <a:rPr lang="en-GB" sz="2400" dirty="0"/>
              <a:t>Replacement / Refurbishment Project -  </a:t>
            </a:r>
            <a:r>
              <a:rPr lang="en-GB" sz="2400" dirty="0" smtClean="0"/>
              <a:t>IA</a:t>
            </a:r>
          </a:p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en-GB" sz="2400" dirty="0"/>
              <a:t>NHS Lothian – Redesign </a:t>
            </a:r>
            <a:r>
              <a:rPr lang="en-GB" sz="2400" dirty="0" smtClean="0"/>
              <a:t>Eye </a:t>
            </a:r>
            <a:r>
              <a:rPr lang="en-GB" sz="2400" dirty="0"/>
              <a:t>Services </a:t>
            </a:r>
            <a:r>
              <a:rPr lang="en-GB" sz="2400" dirty="0" smtClean="0"/>
              <a:t>inc </a:t>
            </a:r>
            <a:r>
              <a:rPr lang="en-GB" sz="2400" dirty="0"/>
              <a:t>Reprovision of </a:t>
            </a:r>
            <a:r>
              <a:rPr lang="en-GB" sz="2400" dirty="0" smtClean="0"/>
              <a:t>PAEP - </a:t>
            </a:r>
            <a:r>
              <a:rPr lang="en-GB" sz="2400" dirty="0"/>
              <a:t>IA</a:t>
            </a:r>
          </a:p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en-GB" sz="2400" dirty="0" smtClean="0"/>
              <a:t>The </a:t>
            </a:r>
            <a:r>
              <a:rPr lang="en-GB" sz="2400" dirty="0"/>
              <a:t>State </a:t>
            </a:r>
            <a:r>
              <a:rPr lang="en-GB" sz="2400" dirty="0" smtClean="0"/>
              <a:t>Hospital - </a:t>
            </a:r>
            <a:r>
              <a:rPr lang="en-GB" sz="2400" dirty="0"/>
              <a:t>Perimeter Security </a:t>
            </a:r>
            <a:r>
              <a:rPr lang="en-GB" sz="2400" dirty="0" smtClean="0"/>
              <a:t>System</a:t>
            </a:r>
            <a:r>
              <a:rPr lang="en-GB" sz="2400" dirty="0"/>
              <a:t> </a:t>
            </a:r>
            <a:r>
              <a:rPr lang="en-GB" sz="2400" dirty="0" smtClean="0"/>
              <a:t>– IA</a:t>
            </a:r>
            <a:endParaRPr lang="en-GB" sz="900" b="1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 bwMode="gray">
          <a:xfrm>
            <a:off x="1331640" y="260649"/>
            <a:ext cx="7564710" cy="720079"/>
          </a:xfrm>
          <a:prstGeom prst="rect">
            <a:avLst/>
          </a:prstGeom>
          <a:solidFill>
            <a:srgbClr val="000080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>
            <a:lvl1pPr defTabSz="801688">
              <a:defRPr kumimoji="1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defTabSz="801688">
              <a:defRPr kumimoji="1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defTabSz="801688">
              <a:defRPr kumimoji="1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defTabSz="801688">
              <a:defRPr kumimoji="1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defTabSz="801688">
              <a:defRPr kumimoji="1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defTabSz="801688" eaLnBrk="0" fontAlgn="base" hangingPunct="0">
              <a:spcBef>
                <a:spcPct val="20000"/>
              </a:spcBef>
              <a:spcAft>
                <a:spcPct val="25000"/>
              </a:spcAft>
              <a:buClr>
                <a:schemeClr val="hlink"/>
              </a:buClr>
              <a:buSzPct val="120000"/>
              <a:defRPr kumimoji="1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defTabSz="801688" eaLnBrk="0" fontAlgn="base" hangingPunct="0">
              <a:spcBef>
                <a:spcPct val="20000"/>
              </a:spcBef>
              <a:spcAft>
                <a:spcPct val="25000"/>
              </a:spcAft>
              <a:buClr>
                <a:schemeClr val="hlink"/>
              </a:buClr>
              <a:buSzPct val="120000"/>
              <a:defRPr kumimoji="1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defTabSz="801688" eaLnBrk="0" fontAlgn="base" hangingPunct="0">
              <a:spcBef>
                <a:spcPct val="20000"/>
              </a:spcBef>
              <a:spcAft>
                <a:spcPct val="25000"/>
              </a:spcAft>
              <a:buClr>
                <a:schemeClr val="hlink"/>
              </a:buClr>
              <a:buSzPct val="120000"/>
              <a:defRPr kumimoji="1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defTabSz="801688" eaLnBrk="0" fontAlgn="base" hangingPunct="0">
              <a:spcBef>
                <a:spcPct val="20000"/>
              </a:spcBef>
              <a:spcAft>
                <a:spcPct val="25000"/>
              </a:spcAft>
              <a:buClr>
                <a:schemeClr val="hlink"/>
              </a:buClr>
              <a:buSzPct val="120000"/>
              <a:defRPr kumimoji="1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Capital Investment Group Activity</a:t>
            </a:r>
            <a:endParaRPr lang="en-GB" sz="2400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44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628650" y="1268413"/>
            <a:ext cx="7920038" cy="5184923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en-GB" sz="1800" b="1" dirty="0" smtClean="0">
                <a:latin typeface="Calibri" pitchFamily="34" charset="0"/>
                <a:cs typeface="Arial" pitchFamily="34" charset="0"/>
              </a:rPr>
              <a:t>Regional Planning</a:t>
            </a:r>
          </a:p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en-GB" sz="1800" dirty="0" smtClean="0">
                <a:latin typeface="Calibri" pitchFamily="34" charset="0"/>
                <a:cs typeface="Arial" pitchFamily="34" charset="0"/>
              </a:rPr>
              <a:t>All business cases will need to consider the regional impact of the delivery of services.</a:t>
            </a:r>
          </a:p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en-GB" sz="1800" dirty="0" smtClean="0">
                <a:latin typeface="Calibri" pitchFamily="34" charset="0"/>
                <a:cs typeface="Arial" pitchFamily="34" charset="0"/>
              </a:rPr>
              <a:t>Process is still be developed, but it is likely that we would look for sign off from the Regional Implementation Lead.</a:t>
            </a:r>
            <a:endParaRPr lang="en-GB" sz="1800" dirty="0">
              <a:latin typeface="Calibri" pitchFamily="34" charset="0"/>
              <a:cs typeface="Arial" pitchFamily="34" charset="0"/>
            </a:endParaRPr>
          </a:p>
          <a:p>
            <a:pPr algn="just">
              <a:defRPr/>
            </a:pPr>
            <a:endParaRPr lang="en-GB" sz="1800" b="1" dirty="0" smtClean="0">
              <a:latin typeface="Calibri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en-GB" sz="1800" b="1" dirty="0" smtClean="0">
                <a:latin typeface="Calibri" pitchFamily="34" charset="0"/>
                <a:cs typeface="Arial" pitchFamily="34" charset="0"/>
              </a:rPr>
              <a:t>Community Right to Buy</a:t>
            </a:r>
          </a:p>
          <a:p>
            <a:pPr marL="285750" indent="-285750" algn="just">
              <a:buFont typeface="Wingdings" panose="05000000000000000000" pitchFamily="2" charset="2"/>
              <a:buChar char="§"/>
              <a:defRPr/>
            </a:pPr>
            <a:r>
              <a:rPr lang="en-GB" sz="1800" dirty="0" smtClean="0">
                <a:latin typeface="Calibri" pitchFamily="34" charset="0"/>
                <a:cs typeface="Arial" pitchFamily="34" charset="0"/>
              </a:rPr>
              <a:t>The Royal Hospital for Sick Children is subject to a Community Right to Buy bid.</a:t>
            </a:r>
          </a:p>
          <a:p>
            <a:pPr marL="285750" indent="-285750" algn="just">
              <a:buFont typeface="Wingdings" panose="05000000000000000000" pitchFamily="2" charset="2"/>
              <a:buChar char="§"/>
              <a:defRPr/>
            </a:pPr>
            <a:r>
              <a:rPr lang="en-GB" sz="1800" dirty="0" smtClean="0">
                <a:latin typeface="Calibri" pitchFamily="34" charset="0"/>
                <a:cs typeface="Arial" pitchFamily="34" charset="0"/>
              </a:rPr>
              <a:t>Legislation recently updated to extend the right to buy to urban areas.</a:t>
            </a:r>
          </a:p>
          <a:p>
            <a:pPr marL="285750" indent="-285750" algn="just">
              <a:buFont typeface="Wingdings" panose="05000000000000000000" pitchFamily="2" charset="2"/>
              <a:buChar char="§"/>
              <a:defRPr/>
            </a:pPr>
            <a:r>
              <a:rPr lang="en-GB" sz="1800" dirty="0" smtClean="0">
                <a:latin typeface="Calibri" pitchFamily="34" charset="0"/>
                <a:cs typeface="Arial" pitchFamily="34" charset="0"/>
              </a:rPr>
              <a:t>Not the first, but the biggest and most complicated to date.</a:t>
            </a:r>
          </a:p>
          <a:p>
            <a:pPr marL="285750" indent="-285750" algn="just">
              <a:buFont typeface="Wingdings" panose="05000000000000000000" pitchFamily="2" charset="2"/>
              <a:buChar char="§"/>
              <a:defRPr/>
            </a:pPr>
            <a:r>
              <a:rPr lang="en-GB" sz="1800" dirty="0" smtClean="0">
                <a:latin typeface="Calibri" pitchFamily="34" charset="0"/>
                <a:cs typeface="Arial" pitchFamily="34" charset="0"/>
              </a:rPr>
              <a:t>Main risk to NHS Lothian’s position is the impact of delay.</a:t>
            </a:r>
          </a:p>
          <a:p>
            <a:pPr marL="285750" indent="-285750" algn="just">
              <a:buFont typeface="Wingdings" panose="05000000000000000000" pitchFamily="2" charset="2"/>
              <a:buChar char="§"/>
              <a:defRPr/>
            </a:pPr>
            <a:endParaRPr lang="en-GB" sz="1800" dirty="0">
              <a:latin typeface="Calibri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en-GB" sz="1800" b="1" dirty="0" smtClean="0">
                <a:latin typeface="Calibri" pitchFamily="34" charset="0"/>
                <a:cs typeface="Arial" pitchFamily="34" charset="0"/>
              </a:rPr>
              <a:t>State of The Estate Report 2016</a:t>
            </a:r>
          </a:p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en-GB" sz="1800" dirty="0" smtClean="0">
                <a:latin typeface="Calibri" pitchFamily="34" charset="0"/>
                <a:cs typeface="Arial" pitchFamily="34" charset="0"/>
              </a:rPr>
              <a:t>Publication date waiting to be confirmed, but now likely in July.</a:t>
            </a:r>
          </a:p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en-GB" sz="1800" dirty="0" smtClean="0">
                <a:latin typeface="Calibri" pitchFamily="34" charset="0"/>
                <a:cs typeface="Arial" pitchFamily="34" charset="0"/>
              </a:rPr>
              <a:t>Broad consistency in the overall message.</a:t>
            </a:r>
          </a:p>
          <a:p>
            <a:pPr marL="285750" indent="-285750" algn="just">
              <a:buFont typeface="Wingdings" pitchFamily="2" charset="2"/>
              <a:buChar char="§"/>
              <a:defRPr/>
            </a:pPr>
            <a:endParaRPr lang="en-GB" sz="1800" dirty="0">
              <a:latin typeface="Calibri" pitchFamily="34" charset="0"/>
              <a:cs typeface="Arial" pitchFamily="34" charset="0"/>
            </a:endParaRPr>
          </a:p>
          <a:p>
            <a:pPr algn="just">
              <a:defRPr/>
            </a:pPr>
            <a:endParaRPr lang="en-GB" sz="1800" dirty="0" smtClean="0">
              <a:latin typeface="Calibri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§"/>
              <a:defRPr/>
            </a:pPr>
            <a:endParaRPr lang="en-GB" sz="1800" dirty="0" smtClean="0">
              <a:latin typeface="Calibri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§"/>
              <a:defRPr/>
            </a:pPr>
            <a:endParaRPr lang="en-GB" sz="1800" dirty="0">
              <a:latin typeface="Calibri" pitchFamily="34" charset="0"/>
              <a:cs typeface="Arial" pitchFamily="34" charset="0"/>
            </a:endParaRPr>
          </a:p>
          <a:p>
            <a:pPr algn="just">
              <a:defRPr/>
            </a:pPr>
            <a:endParaRPr lang="en-GB" sz="900" b="1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9219" name="Rectangle 7"/>
          <p:cNvSpPr txBox="1">
            <a:spLocks noChangeArrowheads="1"/>
          </p:cNvSpPr>
          <p:nvPr/>
        </p:nvSpPr>
        <p:spPr bwMode="gray">
          <a:xfrm>
            <a:off x="1331640" y="260649"/>
            <a:ext cx="7564710" cy="720079"/>
          </a:xfrm>
          <a:prstGeom prst="rect">
            <a:avLst/>
          </a:prstGeom>
          <a:solidFill>
            <a:srgbClr val="000080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>
            <a:lvl1pPr defTabSz="801688">
              <a:defRPr kumimoji="1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defTabSz="801688">
              <a:defRPr kumimoji="1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defTabSz="801688">
              <a:defRPr kumimoji="1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defTabSz="801688">
              <a:defRPr kumimoji="1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defTabSz="801688">
              <a:defRPr kumimoji="1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defTabSz="801688" eaLnBrk="0" fontAlgn="base" hangingPunct="0">
              <a:spcBef>
                <a:spcPct val="20000"/>
              </a:spcBef>
              <a:spcAft>
                <a:spcPct val="25000"/>
              </a:spcAft>
              <a:buClr>
                <a:schemeClr val="hlink"/>
              </a:buClr>
              <a:buSzPct val="120000"/>
              <a:defRPr kumimoji="1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defTabSz="801688" eaLnBrk="0" fontAlgn="base" hangingPunct="0">
              <a:spcBef>
                <a:spcPct val="20000"/>
              </a:spcBef>
              <a:spcAft>
                <a:spcPct val="25000"/>
              </a:spcAft>
              <a:buClr>
                <a:schemeClr val="hlink"/>
              </a:buClr>
              <a:buSzPct val="120000"/>
              <a:defRPr kumimoji="1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defTabSz="801688" eaLnBrk="0" fontAlgn="base" hangingPunct="0">
              <a:spcBef>
                <a:spcPct val="20000"/>
              </a:spcBef>
              <a:spcAft>
                <a:spcPct val="25000"/>
              </a:spcAft>
              <a:buClr>
                <a:schemeClr val="hlink"/>
              </a:buClr>
              <a:buSzPct val="120000"/>
              <a:defRPr kumimoji="1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defTabSz="801688" eaLnBrk="0" fontAlgn="base" hangingPunct="0">
              <a:spcBef>
                <a:spcPct val="20000"/>
              </a:spcBef>
              <a:spcAft>
                <a:spcPct val="25000"/>
              </a:spcAft>
              <a:buClr>
                <a:schemeClr val="hlink"/>
              </a:buClr>
              <a:buSzPct val="120000"/>
              <a:defRPr kumimoji="1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sz="2400" dirty="0">
                <a:solidFill>
                  <a:schemeClr val="bg1"/>
                </a:solidFill>
                <a:latin typeface="Arial" charset="0"/>
                <a:cs typeface="Arial" charset="0"/>
              </a:rPr>
              <a:t>General Issues</a:t>
            </a:r>
          </a:p>
        </p:txBody>
      </p:sp>
    </p:spTree>
    <p:extLst>
      <p:ext uri="{BB962C8B-B14F-4D97-AF65-F5344CB8AC3E}">
        <p14:creationId xmlns:p14="http://schemas.microsoft.com/office/powerpoint/2010/main" val="323212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628650" y="1268413"/>
            <a:ext cx="7920038" cy="5184923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en-GB" sz="1800" b="1" dirty="0" smtClean="0">
                <a:latin typeface="Calibri" pitchFamily="34" charset="0"/>
                <a:cs typeface="Arial" pitchFamily="34" charset="0"/>
              </a:rPr>
              <a:t>GP Premises</a:t>
            </a:r>
          </a:p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en-GB" sz="1800" dirty="0" smtClean="0">
                <a:latin typeface="Calibri" pitchFamily="34" charset="0"/>
                <a:cs typeface="Arial" pitchFamily="34" charset="0"/>
              </a:rPr>
              <a:t>Short Life Working Group has presented the report to the Cabinet Secretary.</a:t>
            </a:r>
          </a:p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en-GB" sz="1800" dirty="0" smtClean="0">
                <a:latin typeface="Calibri" pitchFamily="34" charset="0"/>
                <a:cs typeface="Arial" pitchFamily="34" charset="0"/>
              </a:rPr>
              <a:t>Implementation Group now working on implementing the recommendations.</a:t>
            </a:r>
          </a:p>
          <a:p>
            <a:pPr marL="285750" indent="-285750" algn="just">
              <a:buFont typeface="Wingdings" pitchFamily="2" charset="2"/>
              <a:buChar char="§"/>
              <a:defRPr/>
            </a:pPr>
            <a:endParaRPr lang="en-GB" sz="1800" dirty="0">
              <a:latin typeface="Calibri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en-GB" sz="1800" b="1" dirty="0">
                <a:latin typeface="Calibri" pitchFamily="34" charset="0"/>
                <a:cs typeface="Arial" pitchFamily="34" charset="0"/>
              </a:rPr>
              <a:t>Edinburgh Schools</a:t>
            </a:r>
          </a:p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en-GB" sz="1800" dirty="0"/>
              <a:t>On 9 February 2017, an independent report commissioned by the City of Edinburgh Council, was published into the closure of 17 schools. </a:t>
            </a:r>
            <a:endParaRPr lang="en-GB" sz="1800" dirty="0" smtClean="0"/>
          </a:p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en-GB" sz="1800" dirty="0"/>
              <a:t>On the same day SFT wrote to public bodies alerting them to the report and the main conclusions of the report. </a:t>
            </a:r>
            <a:endParaRPr lang="en-GB" sz="1800" dirty="0" smtClean="0"/>
          </a:p>
          <a:p>
            <a:pPr marL="285750" lvl="0" indent="-285750" algn="just">
              <a:buFont typeface="Wingdings" pitchFamily="2" charset="2"/>
              <a:buChar char="§"/>
              <a:defRPr/>
            </a:pPr>
            <a:r>
              <a:rPr lang="en-GB" sz="1800" dirty="0"/>
              <a:t>NHS Boards continue to manage this issue and if any issues are identified then appropriate remedial works and management of the position </a:t>
            </a:r>
            <a:r>
              <a:rPr lang="en-GB" sz="1800" dirty="0" smtClean="0"/>
              <a:t>is progressed.</a:t>
            </a:r>
          </a:p>
          <a:p>
            <a:pPr marL="285750" lvl="0" indent="-285750" algn="just">
              <a:buFont typeface="Wingdings" pitchFamily="2" charset="2"/>
              <a:buChar char="§"/>
              <a:defRPr/>
            </a:pPr>
            <a:r>
              <a:rPr lang="en-GB" sz="1800" dirty="0"/>
              <a:t>The relevant health facilities are all operational and timely survey work must be balanced against any disruption to essential service </a:t>
            </a:r>
            <a:r>
              <a:rPr lang="en-GB" sz="1800" dirty="0" smtClean="0"/>
              <a:t>provision</a:t>
            </a:r>
            <a:r>
              <a:rPr lang="en-GB" sz="1800" dirty="0"/>
              <a:t>.</a:t>
            </a:r>
          </a:p>
          <a:p>
            <a:pPr marL="285750" indent="-285750" algn="just">
              <a:buFont typeface="Wingdings" pitchFamily="2" charset="2"/>
              <a:buChar char="§"/>
              <a:defRPr/>
            </a:pPr>
            <a:endParaRPr lang="en-GB" sz="1800" dirty="0" smtClean="0"/>
          </a:p>
          <a:p>
            <a:pPr algn="just">
              <a:defRPr/>
            </a:pPr>
            <a:endParaRPr lang="en-GB" sz="1800" dirty="0" smtClean="0">
              <a:latin typeface="Calibri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§"/>
              <a:defRPr/>
            </a:pPr>
            <a:endParaRPr lang="en-GB" sz="1800" dirty="0" smtClean="0">
              <a:latin typeface="Calibri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§"/>
              <a:defRPr/>
            </a:pPr>
            <a:endParaRPr lang="en-GB" sz="1800" dirty="0">
              <a:latin typeface="Calibri" pitchFamily="34" charset="0"/>
              <a:cs typeface="Arial" pitchFamily="34" charset="0"/>
            </a:endParaRPr>
          </a:p>
          <a:p>
            <a:pPr algn="just">
              <a:defRPr/>
            </a:pPr>
            <a:endParaRPr lang="en-GB" sz="900" b="1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9219" name="Rectangle 7"/>
          <p:cNvSpPr txBox="1">
            <a:spLocks noChangeArrowheads="1"/>
          </p:cNvSpPr>
          <p:nvPr/>
        </p:nvSpPr>
        <p:spPr bwMode="gray">
          <a:xfrm>
            <a:off x="1331640" y="260649"/>
            <a:ext cx="7564710" cy="720079"/>
          </a:xfrm>
          <a:prstGeom prst="rect">
            <a:avLst/>
          </a:prstGeom>
          <a:solidFill>
            <a:srgbClr val="000080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>
            <a:lvl1pPr defTabSz="801688">
              <a:defRPr kumimoji="1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defTabSz="801688">
              <a:defRPr kumimoji="1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defTabSz="801688">
              <a:defRPr kumimoji="1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defTabSz="801688">
              <a:defRPr kumimoji="1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defTabSz="801688">
              <a:defRPr kumimoji="1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defTabSz="801688" eaLnBrk="0" fontAlgn="base" hangingPunct="0">
              <a:spcBef>
                <a:spcPct val="20000"/>
              </a:spcBef>
              <a:spcAft>
                <a:spcPct val="25000"/>
              </a:spcAft>
              <a:buClr>
                <a:schemeClr val="hlink"/>
              </a:buClr>
              <a:buSzPct val="120000"/>
              <a:defRPr kumimoji="1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defTabSz="801688" eaLnBrk="0" fontAlgn="base" hangingPunct="0">
              <a:spcBef>
                <a:spcPct val="20000"/>
              </a:spcBef>
              <a:spcAft>
                <a:spcPct val="25000"/>
              </a:spcAft>
              <a:buClr>
                <a:schemeClr val="hlink"/>
              </a:buClr>
              <a:buSzPct val="120000"/>
              <a:defRPr kumimoji="1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defTabSz="801688" eaLnBrk="0" fontAlgn="base" hangingPunct="0">
              <a:spcBef>
                <a:spcPct val="20000"/>
              </a:spcBef>
              <a:spcAft>
                <a:spcPct val="25000"/>
              </a:spcAft>
              <a:buClr>
                <a:schemeClr val="hlink"/>
              </a:buClr>
              <a:buSzPct val="120000"/>
              <a:defRPr kumimoji="1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defTabSz="801688" eaLnBrk="0" fontAlgn="base" hangingPunct="0">
              <a:spcBef>
                <a:spcPct val="20000"/>
              </a:spcBef>
              <a:spcAft>
                <a:spcPct val="25000"/>
              </a:spcAft>
              <a:buClr>
                <a:schemeClr val="hlink"/>
              </a:buClr>
              <a:buSzPct val="120000"/>
              <a:defRPr kumimoji="1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sz="2400" dirty="0">
                <a:solidFill>
                  <a:schemeClr val="bg1"/>
                </a:solidFill>
                <a:latin typeface="Arial" charset="0"/>
                <a:cs typeface="Arial" charset="0"/>
              </a:rPr>
              <a:t>General Issues</a:t>
            </a:r>
          </a:p>
        </p:txBody>
      </p:sp>
    </p:spTree>
    <p:extLst>
      <p:ext uri="{BB962C8B-B14F-4D97-AF65-F5344CB8AC3E}">
        <p14:creationId xmlns:p14="http://schemas.microsoft.com/office/powerpoint/2010/main" val="324742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cottish Government White">
  <a:themeElements>
    <a:clrScheme name="Scottish Government Whi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cottish Government Whi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0" cap="flat" cmpd="sng" algn="ctr">
          <a:solidFill>
            <a:srgbClr val="C0C0C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2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25000"/>
          </a:spcAft>
          <a:buClr>
            <a:schemeClr val="hlink"/>
          </a:buClr>
          <a:buSzPct val="120000"/>
          <a:buFontTx/>
          <a:buNone/>
          <a:tabLst/>
          <a:defRPr kumimoji="1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0" cap="flat" cmpd="sng" algn="ctr">
          <a:solidFill>
            <a:srgbClr val="C0C0C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2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25000"/>
          </a:spcAft>
          <a:buClr>
            <a:schemeClr val="hlink"/>
          </a:buClr>
          <a:buSzPct val="120000"/>
          <a:buFontTx/>
          <a:buNone/>
          <a:tabLst/>
          <a:defRPr kumimoji="1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Scottish Government Whi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ottish Government Whi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ottish Government Whi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ottish Government Whi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ottish Government Whi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ottish Government Whi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ottish Government Whi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ottish Government Whi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ottish Government Whi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ottish Government Whi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ottish Government Whi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ottish Government Whi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1683</TotalTime>
  <Words>400</Words>
  <Application>Microsoft Office PowerPoint</Application>
  <PresentationFormat>On-screen Show (4:3)</PresentationFormat>
  <Paragraphs>58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Scottish Government White</vt:lpstr>
      <vt:lpstr>PowerPoint Presentation</vt:lpstr>
      <vt:lpstr>Capital</vt:lpstr>
      <vt:lpstr>PowerPoint Presentation</vt:lpstr>
      <vt:lpstr>PowerPoint Presentation</vt:lpstr>
      <vt:lpstr>PowerPoint Presentation</vt:lpstr>
    </vt:vector>
  </TitlesOfParts>
  <Company>Scottish Government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U418060</dc:creator>
  <cp:lastModifiedBy>u415280</cp:lastModifiedBy>
  <cp:revision>74</cp:revision>
  <dcterms:created xsi:type="dcterms:W3CDTF">2016-09-06T11:08:20Z</dcterms:created>
  <dcterms:modified xsi:type="dcterms:W3CDTF">2017-05-05T16:36:43Z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A15374462</vt:lpwstr>
  </property>
  <property fmtid="{D5CDD505-2E9C-101B-9397-08002B2CF9AE}" pid="4" name="Objective-Title">
    <vt:lpwstr>2016-17 - NHS Directors of Finance (DoF) Meeting - 15 September 2016 - Chair's Slides</vt:lpwstr>
  </property>
  <property fmtid="{D5CDD505-2E9C-101B-9397-08002B2CF9AE}" pid="5" name="Objective-Comment">
    <vt:lpwstr>
    </vt:lpwstr>
  </property>
  <property fmtid="{D5CDD505-2E9C-101B-9397-08002B2CF9AE}" pid="6" name="Objective-CreationStamp">
    <vt:filetime>2016-09-13T08:41:30Z</vt:filetime>
  </property>
  <property fmtid="{D5CDD505-2E9C-101B-9397-08002B2CF9AE}" pid="7" name="Objective-IsApproved">
    <vt:bool>false</vt:bool>
  </property>
  <property fmtid="{D5CDD505-2E9C-101B-9397-08002B2CF9AE}" pid="8" name="Objective-IsPublished">
    <vt:bool>false</vt:bool>
  </property>
  <property fmtid="{D5CDD505-2E9C-101B-9397-08002B2CF9AE}" pid="9" name="Objective-DatePublished">
    <vt:lpwstr>
    </vt:lpwstr>
  </property>
  <property fmtid="{D5CDD505-2E9C-101B-9397-08002B2CF9AE}" pid="10" name="Objective-ModificationStamp">
    <vt:filetime>2016-09-28T06:06:21Z</vt:filetime>
  </property>
  <property fmtid="{D5CDD505-2E9C-101B-9397-08002B2CF9AE}" pid="11" name="Objective-Owner">
    <vt:lpwstr>Wilkinson, Claire C (U414571)</vt:lpwstr>
  </property>
  <property fmtid="{D5CDD505-2E9C-101B-9397-08002B2CF9AE}" pid="12" name="Objective-Path">
    <vt:lpwstr>Objective Global Folder:SG File Plan:Health, nutrition and care:National Health Service (NHS):NHS management:Committees and groups: NHS management:NHS Directors of Finance (DOF): Papers and minutes: 2013-2018:</vt:lpwstr>
  </property>
  <property fmtid="{D5CDD505-2E9C-101B-9397-08002B2CF9AE}" pid="13" name="Objective-Parent">
    <vt:lpwstr>NHS Directors of Finance (DOF): Papers and minutes: 2013-2018</vt:lpwstr>
  </property>
  <property fmtid="{D5CDD505-2E9C-101B-9397-08002B2CF9AE}" pid="14" name="Objective-State">
    <vt:lpwstr>Being Drafted</vt:lpwstr>
  </property>
  <property fmtid="{D5CDD505-2E9C-101B-9397-08002B2CF9AE}" pid="15" name="Objective-Version">
    <vt:lpwstr>0.14</vt:lpwstr>
  </property>
  <property fmtid="{D5CDD505-2E9C-101B-9397-08002B2CF9AE}" pid="16" name="Objective-VersionNumber">
    <vt:i4>14</vt:i4>
  </property>
  <property fmtid="{D5CDD505-2E9C-101B-9397-08002B2CF9AE}" pid="17" name="Objective-VersionComment">
    <vt:lpwstr>
    </vt:lpwstr>
  </property>
  <property fmtid="{D5CDD505-2E9C-101B-9397-08002B2CF9AE}" pid="18" name="Objective-FileNumber">
    <vt:lpwstr>
    </vt:lpwstr>
  </property>
  <property fmtid="{D5CDD505-2E9C-101B-9397-08002B2CF9AE}" pid="19" name="Objective-Classification">
    <vt:lpwstr>[Inherited - Not Protectively Marked]</vt:lpwstr>
  </property>
  <property fmtid="{D5CDD505-2E9C-101B-9397-08002B2CF9AE}" pid="20" name="Objective-Caveats">
    <vt:lpwstr>
    </vt:lpwstr>
  </property>
  <property fmtid="{D5CDD505-2E9C-101B-9397-08002B2CF9AE}" pid="21" name="Objective-Date of Original [system]">
    <vt:lpwstr>
    </vt:lpwstr>
  </property>
  <property fmtid="{D5CDD505-2E9C-101B-9397-08002B2CF9AE}" pid="22" name="Objective-Date Received [system]">
    <vt:lpwstr>
    </vt:lpwstr>
  </property>
  <property fmtid="{D5CDD505-2E9C-101B-9397-08002B2CF9AE}" pid="23" name="Objective-SG Web Publication - Category [system]">
    <vt:lpwstr>
    </vt:lpwstr>
  </property>
  <property fmtid="{D5CDD505-2E9C-101B-9397-08002B2CF9AE}" pid="24" name="Objective-SG Web Publication - Category 2 Classification [system]">
    <vt:lpwstr>
    </vt:lpwstr>
  </property>
</Properties>
</file>